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60" r:id="rId5"/>
    <p:sldId id="258" r:id="rId6"/>
    <p:sldId id="264" r:id="rId7"/>
    <p:sldId id="259" r:id="rId8"/>
    <p:sldId id="263" r:id="rId9"/>
    <p:sldId id="261" r:id="rId10"/>
    <p:sldId id="262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91" d="100"/>
          <a:sy n="91" d="100"/>
        </p:scale>
        <p:origin x="1236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60964" y="2258029"/>
            <a:ext cx="9875519" cy="1646302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 smtClean="0">
                <a:solidFill>
                  <a:srgbClr val="7030A0"/>
                </a:solidFill>
              </a:rPr>
              <a:t>事件處理流程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21269" y="5403472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solidFill>
                  <a:schemeClr val="bg1">
                    <a:lumMod val="50000"/>
                  </a:schemeClr>
                </a:solidFill>
              </a:rPr>
              <a:t>學務處  衛生組</a:t>
            </a:r>
            <a:endParaRPr lang="zh-TW" alt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1153861" y="350826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4800" dirty="0" smtClean="0">
                <a:solidFill>
                  <a:schemeClr val="bg1">
                    <a:lumMod val="50000"/>
                  </a:schemeClr>
                </a:solidFill>
              </a:rPr>
              <a:t>臺北市立中崙高級中學</a:t>
            </a:r>
            <a:endParaRPr lang="zh-TW" alt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0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800432"/>
            <a:ext cx="8932658" cy="7103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啟動校園疑似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>
                <a:solidFill>
                  <a:srgbClr val="7030A0"/>
                </a:solidFill>
              </a:rPr>
              <a:t>事件處理</a:t>
            </a:r>
            <a:r>
              <a:rPr lang="zh-TW" altLang="en-US" b="1" dirty="0" smtClean="0">
                <a:solidFill>
                  <a:srgbClr val="7030A0"/>
                </a:solidFill>
              </a:rPr>
              <a:t>機制</a:t>
            </a:r>
            <a:r>
              <a:rPr lang="en-US" altLang="zh-TW" b="1" dirty="0" smtClean="0">
                <a:solidFill>
                  <a:srgbClr val="7030A0"/>
                </a:solidFill>
              </a:rPr>
              <a:t>~</a:t>
            </a:r>
            <a:r>
              <a:rPr lang="zh-TW" altLang="en-US" b="1" dirty="0" smtClean="0">
                <a:solidFill>
                  <a:srgbClr val="7030A0"/>
                </a:solidFill>
              </a:rPr>
              <a:t>醫院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2160589"/>
            <a:ext cx="9484433" cy="3880773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協助減緩學生之不適症狀</a:t>
            </a:r>
            <a:endParaRPr lang="en-US" altLang="zh-TW" sz="2800" dirty="0" smtClean="0"/>
          </a:p>
          <a:p>
            <a:r>
              <a:rPr lang="zh-TW" altLang="en-US" sz="2800" dirty="0" smtClean="0"/>
              <a:t>初步依症狀判斷可能致病原因</a:t>
            </a:r>
            <a:endParaRPr lang="en-US" altLang="zh-TW" sz="2800" dirty="0"/>
          </a:p>
          <a:p>
            <a:r>
              <a:rPr lang="zh-TW" altLang="en-US" sz="2800" dirty="0" smtClean="0"/>
              <a:t>採集糞便或嘔吐檢體進行化驗，確認致病原因</a:t>
            </a:r>
            <a:endParaRPr lang="en-US" altLang="zh-TW" sz="2800" dirty="0" smtClean="0"/>
          </a:p>
          <a:p>
            <a:r>
              <a:rPr lang="zh-TW" altLang="en-US" sz="2800" dirty="0" smtClean="0"/>
              <a:t>評估學生是否需留院觀察或可返家休養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b="1" dirty="0" smtClean="0">
                <a:solidFill>
                  <a:srgbClr val="7030A0"/>
                </a:solidFill>
              </a:rPr>
              <a:t>     </a:t>
            </a:r>
            <a:r>
              <a:rPr lang="zh-TW" altLang="en-US" sz="2400" b="1" dirty="0" smtClean="0">
                <a:solidFill>
                  <a:srgbClr val="C00000"/>
                </a:solidFill>
              </a:rPr>
              <a:t>近期</a:t>
            </a:r>
            <a:r>
              <a:rPr lang="zh-TW" altLang="en-US" sz="2400" b="1" dirty="0">
                <a:solidFill>
                  <a:srgbClr val="C00000"/>
                </a:solidFill>
              </a:rPr>
              <a:t>流行腸胃型感冒及病毒性腸胃炎，須經由化驗確認致病原因  </a:t>
            </a:r>
          </a:p>
          <a:p>
            <a:pPr marL="0" indent="0">
              <a:buNone/>
            </a:pPr>
            <a:r>
              <a:rPr lang="en-US" altLang="zh-TW" sz="2400" b="1" dirty="0" smtClean="0">
                <a:solidFill>
                  <a:srgbClr val="C00000"/>
                </a:solidFill>
              </a:rPr>
              <a:t>~</a:t>
            </a:r>
            <a:r>
              <a:rPr lang="zh-TW" altLang="en-US" sz="2400" b="1" dirty="0" smtClean="0">
                <a:solidFill>
                  <a:srgbClr val="C00000"/>
                </a:solidFill>
              </a:rPr>
              <a:t>請同學檢體化驗未確認原因前，切勿驚慌，避免誤傳</a:t>
            </a:r>
            <a:r>
              <a:rPr lang="zh-TW" altLang="en-US" sz="2400" b="1" dirty="0" smtClean="0">
                <a:solidFill>
                  <a:srgbClr val="C00000"/>
                </a:solidFill>
              </a:rPr>
              <a:t>食品中毒</a:t>
            </a:r>
            <a:r>
              <a:rPr lang="zh-TW" altLang="en-US" sz="2400" b="1" dirty="0" smtClean="0">
                <a:solidFill>
                  <a:srgbClr val="C00000"/>
                </a:solidFill>
              </a:rPr>
              <a:t>事件</a:t>
            </a:r>
            <a:r>
              <a:rPr lang="en-US" altLang="zh-TW" sz="2400" b="1" dirty="0" smtClean="0">
                <a:solidFill>
                  <a:srgbClr val="C00000"/>
                </a:solidFill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6661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3" y="800432"/>
            <a:ext cx="9206137" cy="7103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啟動校園疑似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>
                <a:solidFill>
                  <a:srgbClr val="7030A0"/>
                </a:solidFill>
              </a:rPr>
              <a:t>事件處理</a:t>
            </a:r>
            <a:r>
              <a:rPr lang="zh-TW" altLang="en-US" b="1" dirty="0" smtClean="0">
                <a:solidFill>
                  <a:srgbClr val="7030A0"/>
                </a:solidFill>
              </a:rPr>
              <a:t>機制</a:t>
            </a:r>
            <a:r>
              <a:rPr lang="en-US" altLang="zh-TW" b="1" dirty="0" smtClean="0">
                <a:solidFill>
                  <a:srgbClr val="7030A0"/>
                </a:solidFill>
              </a:rPr>
              <a:t>~</a:t>
            </a:r>
            <a:r>
              <a:rPr lang="zh-TW" altLang="en-US" b="1" dirty="0" smtClean="0">
                <a:solidFill>
                  <a:srgbClr val="7030A0"/>
                </a:solidFill>
              </a:rPr>
              <a:t>教官室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2160589"/>
            <a:ext cx="7341251" cy="3880773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倘確認為</a:t>
            </a:r>
            <a:r>
              <a:rPr lang="zh-TW" altLang="en-US" sz="2800" dirty="0"/>
              <a:t>食品中毒</a:t>
            </a:r>
            <a:r>
              <a:rPr lang="zh-TW" altLang="en-US" sz="2800" dirty="0" smtClean="0"/>
              <a:t>事件立即進行校</a:t>
            </a:r>
            <a:r>
              <a:rPr lang="zh-TW" altLang="en-US" sz="2800" dirty="0"/>
              <a:t>安</a:t>
            </a:r>
            <a:r>
              <a:rPr lang="zh-TW" altLang="en-US" sz="2800" dirty="0" smtClean="0"/>
              <a:t>通報</a:t>
            </a:r>
            <a:endParaRPr lang="en-US" altLang="zh-TW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3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3" y="800432"/>
            <a:ext cx="9206137" cy="7103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啟動校園疑似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>
                <a:solidFill>
                  <a:srgbClr val="7030A0"/>
                </a:solidFill>
              </a:rPr>
              <a:t>事件處理</a:t>
            </a:r>
            <a:r>
              <a:rPr lang="zh-TW" altLang="en-US" b="1" dirty="0" smtClean="0">
                <a:solidFill>
                  <a:srgbClr val="7030A0"/>
                </a:solidFill>
              </a:rPr>
              <a:t>機制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2160589"/>
            <a:ext cx="9484433" cy="3880773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事件結束後須召開檢討會議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   </a:t>
            </a:r>
            <a:r>
              <a:rPr lang="en-US" altLang="zh-TW" sz="2800" b="1" dirty="0" smtClean="0">
                <a:solidFill>
                  <a:srgbClr val="C00000"/>
                </a:solidFill>
              </a:rPr>
              <a:t>1.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確認事件發生原因</a:t>
            </a:r>
            <a:endParaRPr lang="en-US" altLang="zh-TW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   </a:t>
            </a:r>
            <a:r>
              <a:rPr lang="en-US" altLang="zh-TW" sz="2800" b="1" dirty="0" smtClean="0">
                <a:solidFill>
                  <a:srgbClr val="C00000"/>
                </a:solidFill>
              </a:rPr>
              <a:t>2.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評估處理流程是否需調整改善 </a:t>
            </a:r>
            <a:endParaRPr lang="en-US" altLang="zh-TW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C00000"/>
                </a:solidFill>
              </a:rPr>
              <a:t> 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altLang="zh-TW" sz="2800" b="1" dirty="0" smtClean="0">
                <a:solidFill>
                  <a:srgbClr val="C00000"/>
                </a:solidFill>
              </a:rPr>
              <a:t>3.</a:t>
            </a:r>
            <a:r>
              <a:rPr lang="zh-TW" altLang="en-US" sz="2800" b="1" dirty="0">
                <a:solidFill>
                  <a:srgbClr val="C00000"/>
                </a:solidFill>
              </a:rPr>
              <a:t>討論避免再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發生的處理對策</a:t>
            </a:r>
            <a:endParaRPr lang="en-US" altLang="zh-TW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rgbClr val="C00000"/>
                </a:solidFill>
              </a:rPr>
              <a:t>   </a:t>
            </a:r>
            <a:r>
              <a:rPr lang="en-US" altLang="zh-TW" sz="2800" b="1" dirty="0" smtClean="0">
                <a:solidFill>
                  <a:srgbClr val="C00000"/>
                </a:solidFill>
              </a:rPr>
              <a:t>4.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後續理賠追蹤辦理進度</a:t>
            </a:r>
            <a:endParaRPr lang="en-US" altLang="zh-TW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C00000"/>
                </a:solidFill>
              </a:rPr>
              <a:t> 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   </a:t>
            </a:r>
            <a:endParaRPr lang="en-US" altLang="zh-TW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5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43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0619" y="501494"/>
            <a:ext cx="8596668" cy="710317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solidFill>
                  <a:srgbClr val="7030A0"/>
                </a:solidFill>
              </a:rPr>
              <a:t>疑似</a:t>
            </a:r>
            <a:r>
              <a:rPr lang="zh-TW" altLang="en-US" sz="4400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sz="4400" b="1" dirty="0" smtClean="0">
                <a:solidFill>
                  <a:srgbClr val="7030A0"/>
                </a:solidFill>
              </a:rPr>
              <a:t>事件處理方式</a:t>
            </a:r>
            <a:r>
              <a:rPr lang="en-US" altLang="zh-TW" sz="4400" b="1" dirty="0" smtClean="0">
                <a:solidFill>
                  <a:srgbClr val="7030A0"/>
                </a:solidFill>
              </a:rPr>
              <a:t>-1</a:t>
            </a:r>
            <a:endParaRPr lang="zh-TW" altLang="en-US" sz="4400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1149" y="2011119"/>
            <a:ext cx="11122096" cy="4117119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症狀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大量水瀉、嘔吐、噁心感、腹痛</a:t>
            </a:r>
            <a:endParaRPr lang="en-US" altLang="zh-TW" sz="2800" dirty="0" smtClean="0"/>
          </a:p>
          <a:p>
            <a:r>
              <a:rPr lang="zh-TW" altLang="en-US" sz="2800" dirty="0"/>
              <a:t>流程</a:t>
            </a:r>
            <a:r>
              <a:rPr lang="en-US" altLang="zh-TW" sz="2800" dirty="0"/>
              <a:t>:1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務必有同學</a:t>
            </a:r>
            <a:r>
              <a:rPr lang="zh-TW" altLang="en-US" sz="2800" dirty="0"/>
              <a:t>陪同前往健康</a:t>
            </a:r>
            <a:r>
              <a:rPr lang="zh-TW" altLang="en-US" sz="2800" dirty="0" smtClean="0"/>
              <a:t>中心</a:t>
            </a:r>
            <a:r>
              <a:rPr lang="en-US" altLang="zh-TW" sz="2800" dirty="0" smtClean="0">
                <a:solidFill>
                  <a:srgbClr val="FF0000"/>
                </a:solidFill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</a:rPr>
              <a:t>請導師協助宣導</a:t>
            </a:r>
            <a:r>
              <a:rPr lang="en-US" altLang="zh-TW" sz="2800" dirty="0" smtClean="0">
                <a:solidFill>
                  <a:srgbClr val="FF0000"/>
                </a:solidFill>
              </a:rPr>
              <a:t>)</a:t>
            </a:r>
            <a:endParaRPr lang="en-US" altLang="zh-TW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2800" dirty="0"/>
              <a:t>         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2.</a:t>
            </a:r>
            <a:r>
              <a:rPr lang="zh-TW" altLang="en-US" sz="2800" dirty="0" smtClean="0"/>
              <a:t>護理師紀錄</a:t>
            </a:r>
            <a:r>
              <a:rPr lang="zh-TW" altLang="en-US" sz="2800" dirty="0"/>
              <a:t>不適症狀予以初步處</a:t>
            </a:r>
            <a:r>
              <a:rPr lang="zh-TW" altLang="en-US" sz="2800" dirty="0" smtClean="0"/>
              <a:t>裡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  （</a:t>
            </a:r>
            <a:r>
              <a:rPr lang="zh-TW" altLang="en-US" sz="2800" dirty="0"/>
              <a:t>臥床休息、觀察</a:t>
            </a:r>
            <a:r>
              <a:rPr lang="zh-TW" altLang="en-US" sz="2800" dirty="0" smtClean="0"/>
              <a:t>）， 須排除其他疾病之不適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         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3</a:t>
            </a:r>
            <a:r>
              <a:rPr lang="en-US" altLang="zh-TW" sz="2800" dirty="0"/>
              <a:t>.</a:t>
            </a:r>
            <a:r>
              <a:rPr lang="zh-TW" altLang="en-US" sz="2800" dirty="0"/>
              <a:t>倘狀況未</a:t>
            </a:r>
            <a:r>
              <a:rPr lang="zh-TW" altLang="en-US" sz="2800" dirty="0" smtClean="0"/>
              <a:t>改善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通知</a:t>
            </a:r>
            <a:r>
              <a:rPr lang="zh-TW" altLang="en-US" sz="2800" dirty="0"/>
              <a:t>家長，通知導師，協助送</a:t>
            </a:r>
            <a:r>
              <a:rPr lang="zh-TW" altLang="en-US" sz="2800" dirty="0" smtClean="0"/>
              <a:t>醫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7058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800432"/>
            <a:ext cx="9046958" cy="7103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啟動校園疑似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>
                <a:solidFill>
                  <a:srgbClr val="7030A0"/>
                </a:solidFill>
              </a:rPr>
              <a:t>事件處理</a:t>
            </a:r>
            <a:r>
              <a:rPr lang="zh-TW" altLang="en-US" b="1" dirty="0" smtClean="0">
                <a:solidFill>
                  <a:srgbClr val="7030A0"/>
                </a:solidFill>
              </a:rPr>
              <a:t>機制</a:t>
            </a:r>
            <a:r>
              <a:rPr lang="en-US" altLang="zh-TW" b="1" dirty="0" smtClean="0">
                <a:solidFill>
                  <a:srgbClr val="7030A0"/>
                </a:solidFill>
              </a:rPr>
              <a:t>~</a:t>
            </a:r>
            <a:r>
              <a:rPr lang="zh-TW" altLang="en-US" b="1" dirty="0" smtClean="0">
                <a:solidFill>
                  <a:srgbClr val="7030A0"/>
                </a:solidFill>
              </a:rPr>
              <a:t>導師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8551" y="1723267"/>
            <a:ext cx="11289379" cy="3880773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安撫其他同學情緒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  （請勿用表決方式以免發生從眾效應）</a:t>
            </a:r>
            <a:endParaRPr lang="en-US" altLang="zh-TW" sz="2800" dirty="0"/>
          </a:p>
          <a:p>
            <a:r>
              <a:rPr lang="zh-TW" altLang="en-US" sz="2800" dirty="0" smtClean="0"/>
              <a:t>協助</a:t>
            </a:r>
            <a:r>
              <a:rPr lang="zh-TW" altLang="en-US" sz="2800" dirty="0" smtClean="0"/>
              <a:t>護理師連繫家長就醫事宜</a:t>
            </a:r>
            <a:endParaRPr lang="en-US" altLang="zh-TW" sz="2800" dirty="0" smtClean="0"/>
          </a:p>
          <a:p>
            <a:r>
              <a:rPr lang="zh-TW" altLang="en-US" sz="2800" dirty="0" smtClean="0"/>
              <a:t>與家長連繫協助回報學生就醫狀況或返家身體狀況</a:t>
            </a:r>
            <a:endParaRPr lang="en-US" altLang="zh-TW" sz="2800" dirty="0" smtClean="0"/>
          </a:p>
          <a:p>
            <a:r>
              <a:rPr lang="zh-TW" altLang="en-US" sz="2800" dirty="0" smtClean="0"/>
              <a:t>倘診斷為病毒性腸胃炎或諾羅病毒，請督導其它同學進行教室環境消毒作業</a:t>
            </a:r>
            <a:endParaRPr lang="en-US" altLang="zh-TW" sz="2800" dirty="0" smtClean="0"/>
          </a:p>
          <a:p>
            <a:r>
              <a:rPr lang="zh-TW" altLang="en-US" sz="2800" dirty="0" smtClean="0"/>
              <a:t>協助護理師加強落實學生勿共飲共</a:t>
            </a:r>
            <a:r>
              <a:rPr lang="zh-TW" altLang="en-US" sz="2800" dirty="0" smtClean="0"/>
              <a:t>食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C00000"/>
                </a:solidFill>
              </a:rPr>
              <a:t>近期流行腸胃型感冒及病毒性腸胃炎，須經由化驗確認致病原因  </a:t>
            </a:r>
          </a:p>
          <a:p>
            <a:pPr marL="0" indent="0">
              <a:buNone/>
            </a:pPr>
            <a:r>
              <a:rPr lang="en-US" altLang="zh-TW" sz="2800" b="1" dirty="0">
                <a:solidFill>
                  <a:srgbClr val="C00000"/>
                </a:solidFill>
              </a:rPr>
              <a:t>~</a:t>
            </a:r>
            <a:r>
              <a:rPr lang="zh-TW" altLang="en-US" sz="2800" b="1" dirty="0">
                <a:solidFill>
                  <a:srgbClr val="C00000"/>
                </a:solidFill>
              </a:rPr>
              <a:t>請同學檢體化驗未確認原因前，切勿驚慌，避免誤傳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食品中毒</a:t>
            </a:r>
            <a:r>
              <a:rPr lang="zh-TW" altLang="en-US" sz="2800" b="1" dirty="0">
                <a:solidFill>
                  <a:srgbClr val="C00000"/>
                </a:solidFill>
              </a:rPr>
              <a:t>事件</a:t>
            </a:r>
            <a:r>
              <a:rPr lang="en-US" altLang="zh-TW" sz="2800" b="1" dirty="0">
                <a:solidFill>
                  <a:srgbClr val="C00000"/>
                </a:solidFill>
              </a:rPr>
              <a:t>~</a:t>
            </a:r>
          </a:p>
          <a:p>
            <a:endParaRPr lang="en-US" altLang="zh-TW" sz="2800" dirty="0"/>
          </a:p>
          <a:p>
            <a:pPr marL="0" indent="0">
              <a:buNone/>
            </a:pPr>
            <a:r>
              <a:rPr lang="zh-TW" altLang="en-US" sz="2400" dirty="0" smtClean="0"/>
              <a:t>    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2131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3239" y="571832"/>
            <a:ext cx="9530861" cy="7103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啟動校園疑似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>
                <a:solidFill>
                  <a:srgbClr val="7030A0"/>
                </a:solidFill>
              </a:rPr>
              <a:t>事件處理</a:t>
            </a:r>
            <a:r>
              <a:rPr lang="zh-TW" altLang="en-US" b="1" dirty="0" smtClean="0">
                <a:solidFill>
                  <a:srgbClr val="7030A0"/>
                </a:solidFill>
              </a:rPr>
              <a:t>機制</a:t>
            </a:r>
            <a:r>
              <a:rPr lang="en-US" altLang="zh-TW" b="1" dirty="0" smtClean="0">
                <a:solidFill>
                  <a:srgbClr val="7030A0"/>
                </a:solidFill>
              </a:rPr>
              <a:t>~</a:t>
            </a:r>
            <a:r>
              <a:rPr lang="zh-TW" altLang="en-US" b="1" dirty="0" smtClean="0">
                <a:solidFill>
                  <a:srgbClr val="7030A0"/>
                </a:solidFill>
              </a:rPr>
              <a:t>護理師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/>
              <a:t>處理簡易救護工作</a:t>
            </a:r>
            <a:endParaRPr lang="en-US" altLang="zh-TW" sz="2800" dirty="0" smtClean="0"/>
          </a:p>
          <a:p>
            <a:r>
              <a:rPr lang="zh-TW" altLang="en-US" sz="2800" dirty="0" smtClean="0"/>
              <a:t>聯繫家長送醫</a:t>
            </a:r>
            <a:endParaRPr lang="en-US" altLang="zh-TW" sz="2800" dirty="0" smtClean="0"/>
          </a:p>
          <a:p>
            <a:r>
              <a:rPr lang="zh-TW" altLang="en-US" sz="2800" dirty="0" smtClean="0"/>
              <a:t>填寫</a:t>
            </a:r>
            <a:r>
              <a:rPr lang="zh-TW" altLang="en-US" sz="2800" dirty="0"/>
              <a:t>食品中毒</a:t>
            </a:r>
            <a:r>
              <a:rPr lang="zh-TW" altLang="en-US" sz="2800" dirty="0" smtClean="0"/>
              <a:t>事件通報</a:t>
            </a:r>
            <a:endParaRPr lang="en-US" altLang="zh-TW" sz="2800" dirty="0" smtClean="0"/>
          </a:p>
          <a:p>
            <a:r>
              <a:rPr lang="zh-TW" altLang="en-US" sz="2800" dirty="0" smtClean="0"/>
              <a:t>通知導師學生狀況，請導師協助追蹤後續學生狀況</a:t>
            </a:r>
            <a:endParaRPr lang="en-US" altLang="zh-TW" sz="2800" dirty="0" smtClean="0"/>
          </a:p>
          <a:p>
            <a:r>
              <a:rPr lang="zh-TW" altLang="en-US" sz="2800" dirty="0" smtClean="0"/>
              <a:t>確認就醫後續狀況及健康情形</a:t>
            </a:r>
            <a:endParaRPr lang="en-US" altLang="zh-TW" sz="2600" dirty="0" smtClean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2742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0619" y="501494"/>
            <a:ext cx="8596668" cy="710317"/>
          </a:xfrm>
        </p:spPr>
        <p:txBody>
          <a:bodyPr>
            <a:noAutofit/>
          </a:bodyPr>
          <a:lstStyle/>
          <a:p>
            <a:r>
              <a:rPr lang="zh-TW" altLang="en-US" sz="4400" b="1" dirty="0" smtClean="0">
                <a:solidFill>
                  <a:srgbClr val="7030A0"/>
                </a:solidFill>
              </a:rPr>
              <a:t>疑似</a:t>
            </a:r>
            <a:r>
              <a:rPr lang="zh-TW" altLang="en-US" sz="4400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sz="4400" b="1" dirty="0" smtClean="0">
                <a:solidFill>
                  <a:srgbClr val="7030A0"/>
                </a:solidFill>
              </a:rPr>
              <a:t>事件處理方式</a:t>
            </a:r>
            <a:r>
              <a:rPr lang="en-US" altLang="zh-TW" sz="4400" b="1" dirty="0" smtClean="0">
                <a:solidFill>
                  <a:srgbClr val="7030A0"/>
                </a:solidFill>
              </a:rPr>
              <a:t>-2</a:t>
            </a:r>
            <a:endParaRPr lang="zh-TW" altLang="en-US" sz="4400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1149" y="2011119"/>
            <a:ext cx="9064543" cy="4117119"/>
          </a:xfrm>
        </p:spPr>
        <p:txBody>
          <a:bodyPr>
            <a:noAutofit/>
          </a:bodyPr>
          <a:lstStyle/>
          <a:p>
            <a:r>
              <a:rPr lang="en-US" altLang="zh-TW" sz="2800" dirty="0" smtClean="0"/>
              <a:t>2</a:t>
            </a:r>
            <a:r>
              <a:rPr lang="zh-TW" altLang="en-US" sz="2800" dirty="0" smtClean="0"/>
              <a:t>人以上吃了同樣食物引起不適症狀，經觀察仍未改善</a:t>
            </a:r>
            <a:endParaRPr lang="en-US" altLang="zh-TW" sz="2800" dirty="0" smtClean="0"/>
          </a:p>
          <a:p>
            <a:r>
              <a:rPr lang="zh-TW" altLang="en-US" sz="2800" dirty="0" smtClean="0"/>
              <a:t>啟動校園疑似食物中毒事件處理機制</a:t>
            </a:r>
            <a:endParaRPr lang="en-US" altLang="zh-TW" sz="2800" dirty="0" smtClean="0"/>
          </a:p>
          <a:p>
            <a:r>
              <a:rPr lang="zh-TW" altLang="en-US" sz="2800" dirty="0" smtClean="0"/>
              <a:t>召</a:t>
            </a:r>
            <a:r>
              <a:rPr lang="zh-TW" altLang="en-US" sz="2800" dirty="0"/>
              <a:t>集</a:t>
            </a:r>
            <a:r>
              <a:rPr lang="zh-TW" altLang="en-US" sz="2800" dirty="0" smtClean="0"/>
              <a:t>相關單位召開緊急會議</a:t>
            </a:r>
            <a:r>
              <a:rPr lang="en-US" altLang="zh-TW" sz="2800" dirty="0" smtClean="0"/>
              <a:t>—</a:t>
            </a:r>
            <a:r>
              <a:rPr lang="zh-TW" altLang="en-US" sz="2800" dirty="0" smtClean="0"/>
              <a:t>分工處理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教務處、學務處、</a:t>
            </a:r>
            <a:r>
              <a:rPr lang="zh-TW" altLang="en-US" sz="2800" dirty="0"/>
              <a:t>教官室、總務處、輔導</a:t>
            </a:r>
            <a:r>
              <a:rPr lang="zh-TW" altLang="en-US" sz="2800" dirty="0" smtClean="0"/>
              <a:t>室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、教師會、  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家長會</a:t>
            </a:r>
            <a:r>
              <a:rPr lang="en-US" altLang="zh-TW" sz="2800" dirty="0" smtClean="0"/>
              <a:t>)</a:t>
            </a:r>
            <a:endParaRPr lang="en-US" altLang="zh-TW" sz="2800" dirty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087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77339"/>
            <a:ext cx="9258300" cy="7103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啟動校園疑似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>
                <a:solidFill>
                  <a:srgbClr val="7030A0"/>
                </a:solidFill>
              </a:rPr>
              <a:t>事件處理</a:t>
            </a:r>
            <a:r>
              <a:rPr lang="zh-TW" altLang="en-US" b="1" dirty="0" smtClean="0">
                <a:solidFill>
                  <a:srgbClr val="7030A0"/>
                </a:solidFill>
              </a:rPr>
              <a:t>機制</a:t>
            </a:r>
            <a:r>
              <a:rPr lang="en-US" altLang="zh-TW" b="1" dirty="0" smtClean="0">
                <a:solidFill>
                  <a:srgbClr val="7030A0"/>
                </a:solidFill>
              </a:rPr>
              <a:t>~</a:t>
            </a:r>
            <a:r>
              <a:rPr lang="zh-TW" altLang="en-US" b="1" dirty="0" smtClean="0">
                <a:solidFill>
                  <a:srgbClr val="7030A0"/>
                </a:solidFill>
              </a:rPr>
              <a:t>營養師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8255651" cy="3880773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評估</a:t>
            </a:r>
            <a:r>
              <a:rPr lang="zh-TW" altLang="en-US" sz="2800" dirty="0" smtClean="0"/>
              <a:t>可能發生疑似</a:t>
            </a:r>
            <a:r>
              <a:rPr lang="zh-TW" altLang="en-US" sz="2800" dirty="0" smtClean="0"/>
              <a:t>食品中毒</a:t>
            </a:r>
            <a:r>
              <a:rPr lang="zh-TW" altLang="en-US" sz="2800" dirty="0" smtClean="0"/>
              <a:t>的食物</a:t>
            </a:r>
            <a:endParaRPr lang="en-US" altLang="zh-TW" sz="2800" dirty="0" smtClean="0"/>
          </a:p>
          <a:p>
            <a:r>
              <a:rPr lang="zh-TW" altLang="en-US" sz="2800" dirty="0" smtClean="0"/>
              <a:t>確認留樣檢體留存</a:t>
            </a:r>
            <a:endParaRPr lang="en-US" altLang="zh-TW" sz="2800" dirty="0" smtClean="0"/>
          </a:p>
          <a:p>
            <a:r>
              <a:rPr lang="zh-TW" altLang="en-US" sz="2800" dirty="0" smtClean="0"/>
              <a:t>聯繫衛生局到校進行現場採檢</a:t>
            </a:r>
            <a:endParaRPr lang="en-US" altLang="zh-TW" sz="2800" dirty="0" smtClean="0"/>
          </a:p>
          <a:p>
            <a:r>
              <a:rPr lang="zh-TW" altLang="en-US" sz="2800" dirty="0" smtClean="0"/>
              <a:t>加強現場環境清潔衛生與消毒</a:t>
            </a:r>
            <a:endParaRPr lang="en-US" altLang="zh-TW" sz="2800" dirty="0" smtClean="0"/>
          </a:p>
          <a:p>
            <a:r>
              <a:rPr lang="zh-TW" altLang="en-US" sz="2800" dirty="0" smtClean="0"/>
              <a:t>確認從業人員身體狀況是否異常或出現同樣症狀</a:t>
            </a:r>
            <a:endParaRPr lang="en-US" altLang="zh-TW" sz="2800" dirty="0" smtClean="0"/>
          </a:p>
          <a:p>
            <a:r>
              <a:rPr lang="zh-TW" altLang="en-US" sz="2800" dirty="0" smtClean="0"/>
              <a:t>協助護理師依限將通報表傳真至教育局、衛生局</a:t>
            </a:r>
            <a:endParaRPr lang="en-US" altLang="zh-TW" sz="2800" dirty="0"/>
          </a:p>
          <a:p>
            <a:r>
              <a:rPr lang="zh-TW" altLang="en-US" sz="2800" dirty="0" smtClean="0"/>
              <a:t>與衛生局確認是否暫停供餐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507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3" y="800432"/>
            <a:ext cx="9178843" cy="7103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啟動校園疑似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>
                <a:solidFill>
                  <a:srgbClr val="7030A0"/>
                </a:solidFill>
              </a:rPr>
              <a:t>事件處理</a:t>
            </a:r>
            <a:r>
              <a:rPr lang="zh-TW" altLang="en-US" b="1" dirty="0" smtClean="0">
                <a:solidFill>
                  <a:srgbClr val="7030A0"/>
                </a:solidFill>
              </a:rPr>
              <a:t>機制</a:t>
            </a:r>
            <a:r>
              <a:rPr lang="en-US" altLang="zh-TW" b="1" dirty="0" smtClean="0">
                <a:solidFill>
                  <a:srgbClr val="7030A0"/>
                </a:solidFill>
              </a:rPr>
              <a:t>~</a:t>
            </a:r>
            <a:r>
              <a:rPr lang="zh-TW" altLang="en-US" b="1" dirty="0" smtClean="0">
                <a:solidFill>
                  <a:srgbClr val="7030A0"/>
                </a:solidFill>
              </a:rPr>
              <a:t>衛生組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/>
              <a:t>協助協調其它單位予以支援協助</a:t>
            </a:r>
            <a:endParaRPr lang="en-US" altLang="zh-TW" sz="2800" dirty="0" smtClean="0"/>
          </a:p>
          <a:p>
            <a:r>
              <a:rPr lang="zh-TW" altLang="en-US" sz="2800" dirty="0" smtClean="0"/>
              <a:t>會同營養師協調後續保險、理賠相關事項</a:t>
            </a:r>
            <a:endParaRPr lang="en-US" altLang="zh-TW" sz="2800" dirty="0" smtClean="0"/>
          </a:p>
          <a:p>
            <a:r>
              <a:rPr lang="zh-TW" altLang="en-US" sz="2800" dirty="0"/>
              <a:t>倘</a:t>
            </a:r>
            <a:r>
              <a:rPr lang="zh-TW" altLang="en-US" sz="2800" dirty="0" smtClean="0"/>
              <a:t>涉及</a:t>
            </a:r>
            <a:r>
              <a:rPr lang="zh-TW" altLang="en-US" sz="2800" dirty="0"/>
              <a:t>停</a:t>
            </a:r>
            <a:r>
              <a:rPr lang="zh-TW" altLang="en-US" sz="2800" dirty="0" smtClean="0"/>
              <a:t>餐，協助營養師緊急處理後續供餐事宜</a:t>
            </a:r>
            <a:endParaRPr lang="en-US" altLang="zh-TW" sz="2800" dirty="0" smtClean="0"/>
          </a:p>
          <a:p>
            <a:r>
              <a:rPr lang="zh-TW" altLang="en-US" sz="2800" dirty="0" smtClean="0"/>
              <a:t>協助護理師彙整學生就醫狀況</a:t>
            </a:r>
            <a:endParaRPr lang="en-US" altLang="zh-TW" sz="2800" dirty="0" smtClean="0"/>
          </a:p>
          <a:p>
            <a:r>
              <a:rPr lang="zh-TW" altLang="en-US" sz="2800" dirty="0" smtClean="0"/>
              <a:t>彙整本校各班不適症狀學生總數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96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1488" y="730093"/>
            <a:ext cx="9328312" cy="7103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啟動校園疑似</a:t>
            </a:r>
            <a:r>
              <a:rPr lang="zh-TW" altLang="en-US" b="1" dirty="0" smtClean="0">
                <a:solidFill>
                  <a:srgbClr val="7030A0"/>
                </a:solidFill>
              </a:rPr>
              <a:t>食品中毒</a:t>
            </a:r>
            <a:r>
              <a:rPr lang="zh-TW" altLang="en-US" b="1" dirty="0">
                <a:solidFill>
                  <a:srgbClr val="7030A0"/>
                </a:solidFill>
              </a:rPr>
              <a:t>事件處理</a:t>
            </a:r>
            <a:r>
              <a:rPr lang="zh-TW" altLang="en-US" b="1" dirty="0" smtClean="0">
                <a:solidFill>
                  <a:srgbClr val="7030A0"/>
                </a:solidFill>
              </a:rPr>
              <a:t>機制</a:t>
            </a:r>
            <a:r>
              <a:rPr lang="en-US" altLang="zh-TW" b="1" dirty="0" smtClean="0">
                <a:solidFill>
                  <a:srgbClr val="7030A0"/>
                </a:solidFill>
              </a:rPr>
              <a:t>~</a:t>
            </a:r>
            <a:r>
              <a:rPr lang="zh-TW" altLang="en-US" b="1" dirty="0" smtClean="0">
                <a:solidFill>
                  <a:srgbClr val="7030A0"/>
                </a:solidFill>
              </a:rPr>
              <a:t>衛生局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/>
              <a:t>現場採集人體檢體或食物檢驗進行化驗</a:t>
            </a:r>
            <a:endParaRPr lang="en-US" altLang="zh-TW" sz="2800" dirty="0" smtClean="0"/>
          </a:p>
          <a:p>
            <a:r>
              <a:rPr lang="zh-TW" altLang="en-US" sz="2800" dirty="0" smtClean="0"/>
              <a:t>評估該</a:t>
            </a:r>
            <a:r>
              <a:rPr lang="zh-TW" altLang="en-US" sz="2800" dirty="0" smtClean="0"/>
              <a:t>食物引起</a:t>
            </a:r>
            <a:r>
              <a:rPr lang="zh-TW" altLang="en-US" sz="2800" dirty="0"/>
              <a:t>食品中毒</a:t>
            </a:r>
            <a:r>
              <a:rPr lang="zh-TW" altLang="en-US" sz="2800" dirty="0" smtClean="0"/>
              <a:t>之可能性</a:t>
            </a:r>
            <a:endParaRPr lang="en-US" altLang="zh-TW" sz="2800" dirty="0"/>
          </a:p>
          <a:p>
            <a:r>
              <a:rPr lang="zh-TW" altLang="en-US" sz="2800" dirty="0" smtClean="0"/>
              <a:t>輔導廠商改善衛生環境衛生</a:t>
            </a:r>
            <a:endParaRPr lang="en-US" altLang="zh-TW" sz="2800" dirty="0" smtClean="0"/>
          </a:p>
          <a:p>
            <a:r>
              <a:rPr lang="zh-TW" altLang="en-US" sz="2800" dirty="0" smtClean="0"/>
              <a:t>倘涉及食安法規範須移送法</a:t>
            </a:r>
            <a:r>
              <a:rPr lang="zh-TW" altLang="en-US" sz="2800" dirty="0"/>
              <a:t>辦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1411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640</Words>
  <Application>Microsoft Office PowerPoint</Application>
  <PresentationFormat>寬螢幕</PresentationFormat>
  <Paragraphs>84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微軟正黑體</vt:lpstr>
      <vt:lpstr>Arial</vt:lpstr>
      <vt:lpstr>Trebuchet MS</vt:lpstr>
      <vt:lpstr>Wingdings 3</vt:lpstr>
      <vt:lpstr>多面向</vt:lpstr>
      <vt:lpstr>校園疑似食品中毒事件處理流程</vt:lpstr>
      <vt:lpstr>PowerPoint 簡報</vt:lpstr>
      <vt:lpstr>疑似食品中毒事件處理方式-1</vt:lpstr>
      <vt:lpstr>啟動校園疑似食品中毒事件處理機制~導師</vt:lpstr>
      <vt:lpstr>啟動校園疑似食品中毒事件處理機制~護理師</vt:lpstr>
      <vt:lpstr>疑似食品中毒事件處理方式-2</vt:lpstr>
      <vt:lpstr>啟動校園疑似食品中毒事件處理機制~營養師</vt:lpstr>
      <vt:lpstr>啟動校園疑似食品中毒事件處理機制~衛生組</vt:lpstr>
      <vt:lpstr>啟動校園疑似食品中毒事件處理機制~衛生局</vt:lpstr>
      <vt:lpstr>啟動校園疑似食品中毒事件處理機制~醫院</vt:lpstr>
      <vt:lpstr>啟動校園疑似食品中毒事件處理機制~教官室</vt:lpstr>
      <vt:lpstr>啟動校園疑似食品中毒事件處理機制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校園疑似食物中毒事件處裡流程</dc:title>
  <dc:creator>user</dc:creator>
  <cp:lastModifiedBy>user</cp:lastModifiedBy>
  <cp:revision>17</cp:revision>
  <dcterms:created xsi:type="dcterms:W3CDTF">2020-05-22T07:46:38Z</dcterms:created>
  <dcterms:modified xsi:type="dcterms:W3CDTF">2020-09-01T07:45:52Z</dcterms:modified>
</cp:coreProperties>
</file>